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12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072198-4C0D-4DC3-B28F-AF0856EC7819}" type="datetimeFigureOut">
              <a:rPr lang="en-GB" smtClean="0"/>
              <a:t>02/10/2015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364631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2198-4C0D-4DC3-B28F-AF0856EC7819}" type="datetimeFigureOut">
              <a:rPr lang="en-GB" smtClean="0"/>
              <a:t>02/10/2015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376736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2198-4C0D-4DC3-B28F-AF0856EC7819}" type="datetimeFigureOut">
              <a:rPr lang="en-GB" smtClean="0"/>
              <a:t>02/10/2015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211630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072198-4C0D-4DC3-B28F-AF0856EC7819}" type="datetimeFigureOut">
              <a:rPr lang="en-GB" smtClean="0"/>
              <a:t>02/10/2015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6186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072198-4C0D-4DC3-B28F-AF0856EC7819}" type="datetimeFigureOut">
              <a:rPr lang="en-GB" smtClean="0"/>
              <a:t>02/10/2015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1787756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072198-4C0D-4DC3-B28F-AF0856EC7819}" type="datetimeFigureOut">
              <a:rPr lang="en-GB" smtClean="0"/>
              <a:t>02/10/2015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4812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072198-4C0D-4DC3-B28F-AF0856EC7819}" type="datetimeFigureOut">
              <a:rPr lang="en-GB" smtClean="0"/>
              <a:t>02/10/2015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61169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072198-4C0D-4DC3-B28F-AF0856EC7819}" type="datetimeFigureOut">
              <a:rPr lang="en-GB" smtClean="0"/>
              <a:t>02/10/2015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294079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072198-4C0D-4DC3-B28F-AF0856EC7819}" type="datetimeFigureOut">
              <a:rPr lang="en-GB" smtClean="0"/>
              <a:t>02/10/2015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91893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72198-4C0D-4DC3-B28F-AF0856EC7819}" type="datetimeFigureOut">
              <a:rPr lang="en-GB" smtClean="0"/>
              <a:t>02/10/2015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3261775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72198-4C0D-4DC3-B28F-AF0856EC7819}" type="datetimeFigureOut">
              <a:rPr lang="en-GB" smtClean="0"/>
              <a:t>02/10/2015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8F3E36-D93F-45BB-9D9A-DBCFA4EDC1B4}" type="slidenum">
              <a:rPr lang="en-GB" smtClean="0"/>
              <a:t>‹#›</a:t>
            </a:fld>
            <a:endParaRPr lang="en-GB"/>
          </a:p>
        </p:txBody>
      </p:sp>
    </p:spTree>
    <p:extLst>
      <p:ext uri="{BB962C8B-B14F-4D97-AF65-F5344CB8AC3E}">
        <p14:creationId xmlns:p14="http://schemas.microsoft.com/office/powerpoint/2010/main" val="596518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072198-4C0D-4DC3-B28F-AF0856EC7819}" type="datetimeFigureOut">
              <a:rPr lang="en-GB" smtClean="0"/>
              <a:t>02/10/2015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F3E36-D93F-45BB-9D9A-DBCFA4EDC1B4}" type="slidenum">
              <a:rPr lang="en-GB" smtClean="0"/>
              <a:t>‹#›</a:t>
            </a:fld>
            <a:endParaRPr lang="en-GB"/>
          </a:p>
        </p:txBody>
      </p:sp>
    </p:spTree>
    <p:extLst>
      <p:ext uri="{BB962C8B-B14F-4D97-AF65-F5344CB8AC3E}">
        <p14:creationId xmlns:p14="http://schemas.microsoft.com/office/powerpoint/2010/main" val="1305312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1470025"/>
          </a:xfrm>
        </p:spPr>
        <p:txBody>
          <a:bodyPr/>
          <a:lstStyle/>
          <a:p>
            <a:r>
              <a:rPr lang="en-GB" dirty="0" smtClean="0">
                <a:latin typeface="Comic Sans MS" panose="030F0702030302020204" pitchFamily="66" charset="0"/>
              </a:rPr>
              <a:t>Upper </a:t>
            </a:r>
            <a:r>
              <a:rPr lang="en-GB" dirty="0">
                <a:latin typeface="Comic Sans MS" panose="030F0702030302020204" pitchFamily="66" charset="0"/>
              </a:rPr>
              <a:t>K</a:t>
            </a:r>
            <a:r>
              <a:rPr lang="en-GB" dirty="0" smtClean="0">
                <a:latin typeface="Comic Sans MS" panose="030F0702030302020204" pitchFamily="66" charset="0"/>
              </a:rPr>
              <a:t>ey Stage 2: Writing </a:t>
            </a:r>
            <a:endParaRPr lang="en-GB" dirty="0">
              <a:latin typeface="Comic Sans MS" panose="030F0702030302020204" pitchFamily="66" charset="0"/>
            </a:endParaRPr>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988840"/>
            <a:ext cx="4023891" cy="4023891"/>
          </a:xfrm>
          <a:prstGeom prst="rect">
            <a:avLst/>
          </a:prstGeom>
        </p:spPr>
      </p:pic>
    </p:spTree>
    <p:extLst>
      <p:ext uri="{BB962C8B-B14F-4D97-AF65-F5344CB8AC3E}">
        <p14:creationId xmlns:p14="http://schemas.microsoft.com/office/powerpoint/2010/main" val="10675833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Marking and Feedback</a:t>
            </a:r>
            <a:endParaRPr lang="en-GB"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2358541" y="2014439"/>
            <a:ext cx="4813300" cy="3609975"/>
          </a:xfrm>
        </p:spPr>
      </p:pic>
      <p:sp>
        <p:nvSpPr>
          <p:cNvPr id="7" name="Right Arrow 6"/>
          <p:cNvSpPr/>
          <p:nvPr/>
        </p:nvSpPr>
        <p:spPr>
          <a:xfrm rot="10800000">
            <a:off x="5529033" y="4509120"/>
            <a:ext cx="151216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rot="10800000">
            <a:off x="5508104" y="3369504"/>
            <a:ext cx="151216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2204120" y="3068960"/>
            <a:ext cx="151216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ight Arrow 9"/>
          <p:cNvSpPr/>
          <p:nvPr/>
        </p:nvSpPr>
        <p:spPr>
          <a:xfrm>
            <a:off x="2051720" y="1954916"/>
            <a:ext cx="151216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a:off x="1989611" y="4005064"/>
            <a:ext cx="1512168" cy="28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60392" y="1565785"/>
            <a:ext cx="1800200" cy="923330"/>
          </a:xfrm>
          <a:prstGeom prst="rect">
            <a:avLst/>
          </a:prstGeom>
          <a:noFill/>
        </p:spPr>
        <p:txBody>
          <a:bodyPr wrap="square" rtlCol="0">
            <a:spAutoFit/>
          </a:bodyPr>
          <a:lstStyle/>
          <a:p>
            <a:r>
              <a:rPr lang="en-GB" dirty="0" smtClean="0">
                <a:latin typeface="Comic Sans MS" panose="030F0702030302020204" pitchFamily="66" charset="0"/>
              </a:rPr>
              <a:t>Success Criteria for key features</a:t>
            </a:r>
            <a:endParaRPr lang="en-GB" dirty="0">
              <a:latin typeface="Comic Sans MS" panose="030F0702030302020204" pitchFamily="66" charset="0"/>
            </a:endParaRPr>
          </a:p>
        </p:txBody>
      </p:sp>
      <p:sp>
        <p:nvSpPr>
          <p:cNvPr id="13" name="TextBox 12"/>
          <p:cNvSpPr txBox="1"/>
          <p:nvPr/>
        </p:nvSpPr>
        <p:spPr>
          <a:xfrm>
            <a:off x="7041201" y="4293096"/>
            <a:ext cx="1872208" cy="923330"/>
          </a:xfrm>
          <a:prstGeom prst="rect">
            <a:avLst/>
          </a:prstGeom>
          <a:noFill/>
        </p:spPr>
        <p:txBody>
          <a:bodyPr wrap="square" rtlCol="0">
            <a:spAutoFit/>
          </a:bodyPr>
          <a:lstStyle/>
          <a:p>
            <a:r>
              <a:rPr lang="en-GB" dirty="0" smtClean="0">
                <a:latin typeface="Comic Sans MS" panose="030F0702030302020204" pitchFamily="66" charset="0"/>
              </a:rPr>
              <a:t>Pupil’s comment based on  √√ and “WWWT?” </a:t>
            </a:r>
            <a:endParaRPr lang="en-GB" dirty="0">
              <a:latin typeface="Comic Sans MS" panose="030F0702030302020204" pitchFamily="66" charset="0"/>
            </a:endParaRPr>
          </a:p>
        </p:txBody>
      </p:sp>
      <p:sp>
        <p:nvSpPr>
          <p:cNvPr id="14" name="TextBox 13"/>
          <p:cNvSpPr txBox="1"/>
          <p:nvPr/>
        </p:nvSpPr>
        <p:spPr>
          <a:xfrm>
            <a:off x="708479" y="3826028"/>
            <a:ext cx="1872208" cy="923330"/>
          </a:xfrm>
          <a:prstGeom prst="rect">
            <a:avLst/>
          </a:prstGeom>
          <a:noFill/>
        </p:spPr>
        <p:txBody>
          <a:bodyPr wrap="square" rtlCol="0">
            <a:spAutoFit/>
          </a:bodyPr>
          <a:lstStyle/>
          <a:p>
            <a:r>
              <a:rPr lang="en-GB" dirty="0" smtClean="0">
                <a:latin typeface="Comic Sans MS" panose="030F0702030302020204" pitchFamily="66" charset="0"/>
              </a:rPr>
              <a:t>Teacher’s overall comment</a:t>
            </a:r>
            <a:endParaRPr lang="en-GB" dirty="0">
              <a:latin typeface="Comic Sans MS" panose="030F0702030302020204" pitchFamily="66" charset="0"/>
            </a:endParaRPr>
          </a:p>
        </p:txBody>
      </p:sp>
      <p:sp>
        <p:nvSpPr>
          <p:cNvPr id="15" name="TextBox 14"/>
          <p:cNvSpPr txBox="1"/>
          <p:nvPr/>
        </p:nvSpPr>
        <p:spPr>
          <a:xfrm>
            <a:off x="7041201" y="2987660"/>
            <a:ext cx="1872208" cy="923330"/>
          </a:xfrm>
          <a:prstGeom prst="rect">
            <a:avLst/>
          </a:prstGeom>
          <a:noFill/>
        </p:spPr>
        <p:txBody>
          <a:bodyPr wrap="square" rtlCol="0">
            <a:spAutoFit/>
          </a:bodyPr>
          <a:lstStyle/>
          <a:p>
            <a:r>
              <a:rPr lang="en-GB" dirty="0" smtClean="0">
                <a:latin typeface="Comic Sans MS" panose="030F0702030302020204" pitchFamily="66" charset="0"/>
              </a:rPr>
              <a:t>“Wish” from last piece of work</a:t>
            </a:r>
            <a:endParaRPr lang="en-GB" dirty="0">
              <a:latin typeface="Comic Sans MS" panose="030F0702030302020204" pitchFamily="66" charset="0"/>
            </a:endParaRPr>
          </a:p>
        </p:txBody>
      </p:sp>
      <p:sp>
        <p:nvSpPr>
          <p:cNvPr id="16" name="TextBox 15"/>
          <p:cNvSpPr txBox="1"/>
          <p:nvPr/>
        </p:nvSpPr>
        <p:spPr>
          <a:xfrm>
            <a:off x="395536" y="2884020"/>
            <a:ext cx="1963336" cy="646331"/>
          </a:xfrm>
          <a:prstGeom prst="rect">
            <a:avLst/>
          </a:prstGeom>
          <a:noFill/>
        </p:spPr>
        <p:txBody>
          <a:bodyPr wrap="square" rtlCol="0">
            <a:spAutoFit/>
          </a:bodyPr>
          <a:lstStyle/>
          <a:p>
            <a:r>
              <a:rPr lang="en-GB" dirty="0" smtClean="0">
                <a:latin typeface="Comic Sans MS" panose="030F0702030302020204" pitchFamily="66" charset="0"/>
              </a:rPr>
              <a:t>Pupil’s own target</a:t>
            </a:r>
            <a:endParaRPr lang="en-GB" dirty="0">
              <a:latin typeface="Comic Sans MS" panose="030F0702030302020204" pitchFamily="66" charset="0"/>
            </a:endParaRPr>
          </a:p>
        </p:txBody>
      </p:sp>
    </p:spTree>
    <p:extLst>
      <p:ext uri="{BB962C8B-B14F-4D97-AF65-F5344CB8AC3E}">
        <p14:creationId xmlns:p14="http://schemas.microsoft.com/office/powerpoint/2010/main" val="161893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A Key Priority…</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8229600" cy="4997152"/>
          </a:xfrm>
        </p:spPr>
        <p:txBody>
          <a:bodyPr>
            <a:normAutofit fontScale="92500" lnSpcReduction="10000"/>
          </a:bodyPr>
          <a:lstStyle/>
          <a:p>
            <a:pPr marL="0" indent="0">
              <a:buNone/>
            </a:pPr>
            <a:r>
              <a:rPr lang="en-GB" dirty="0" smtClean="0">
                <a:latin typeface="Comic Sans MS" panose="030F0702030302020204" pitchFamily="66" charset="0"/>
              </a:rPr>
              <a:t>As a school we have highlighted writing as a key priority on our school improvement plan. </a:t>
            </a:r>
          </a:p>
          <a:p>
            <a:pPr marL="0" indent="0">
              <a:buNone/>
            </a:pPr>
            <a:r>
              <a:rPr lang="en-GB" dirty="0" smtClean="0">
                <a:latin typeface="Comic Sans MS" panose="030F0702030302020204" pitchFamily="66" charset="0"/>
              </a:rPr>
              <a:t>This means we are aiming to:</a:t>
            </a:r>
          </a:p>
          <a:p>
            <a:pPr>
              <a:buFont typeface="Wingdings" panose="05000000000000000000" pitchFamily="2" charset="2"/>
              <a:buChar char="ü"/>
            </a:pPr>
            <a:r>
              <a:rPr lang="en-GB" dirty="0" smtClean="0">
                <a:latin typeface="Comic Sans MS" panose="030F0702030302020204" pitchFamily="66" charset="0"/>
              </a:rPr>
              <a:t>Improve the quality of writing that children produce</a:t>
            </a:r>
          </a:p>
          <a:p>
            <a:pPr>
              <a:buFont typeface="Wingdings" panose="05000000000000000000" pitchFamily="2" charset="2"/>
              <a:buChar char="ü"/>
            </a:pPr>
            <a:r>
              <a:rPr lang="en-GB" dirty="0" smtClean="0">
                <a:latin typeface="Comic Sans MS" panose="030F0702030302020204" pitchFamily="66" charset="0"/>
              </a:rPr>
              <a:t>Enable children to be more involved in their work to deepen their knowledge and understanding</a:t>
            </a:r>
          </a:p>
          <a:p>
            <a:pPr>
              <a:buFont typeface="Wingdings" panose="05000000000000000000" pitchFamily="2" charset="2"/>
              <a:buChar char="ü"/>
            </a:pPr>
            <a:r>
              <a:rPr lang="en-GB" dirty="0" smtClean="0">
                <a:latin typeface="Comic Sans MS" panose="030F0702030302020204" pitchFamily="66" charset="0"/>
              </a:rPr>
              <a:t>See an improvement in the progress that children make with their writing results.</a:t>
            </a:r>
            <a:endParaRPr lang="en-GB" dirty="0">
              <a:latin typeface="Comic Sans MS" panose="030F0702030302020204" pitchFamily="66" charset="0"/>
            </a:endParaRPr>
          </a:p>
        </p:txBody>
      </p:sp>
    </p:spTree>
    <p:extLst>
      <p:ext uri="{BB962C8B-B14F-4D97-AF65-F5344CB8AC3E}">
        <p14:creationId xmlns:p14="http://schemas.microsoft.com/office/powerpoint/2010/main" val="11150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Talk 4 Writing</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A new English scheme we are working from which encompasses three key areas:</a:t>
            </a:r>
          </a:p>
          <a:p>
            <a:r>
              <a:rPr lang="en-GB" dirty="0" smtClean="0">
                <a:latin typeface="Comic Sans MS" panose="030F0702030302020204" pitchFamily="66" charset="0"/>
              </a:rPr>
              <a:t>Imitation </a:t>
            </a:r>
          </a:p>
          <a:p>
            <a:r>
              <a:rPr lang="en-GB" dirty="0" smtClean="0">
                <a:latin typeface="Comic Sans MS" panose="030F0702030302020204" pitchFamily="66" charset="0"/>
              </a:rPr>
              <a:t>Innovation</a:t>
            </a:r>
          </a:p>
          <a:p>
            <a:r>
              <a:rPr lang="en-GB" dirty="0" smtClean="0">
                <a:latin typeface="Comic Sans MS" panose="030F0702030302020204" pitchFamily="66" charset="0"/>
              </a:rPr>
              <a:t>Independent application.</a:t>
            </a:r>
          </a:p>
          <a:p>
            <a:endParaRPr lang="en-GB" dirty="0">
              <a:latin typeface="Comic Sans MS" panose="030F0702030302020204" pitchFamily="66" charset="0"/>
            </a:endParaRPr>
          </a:p>
          <a:p>
            <a:pPr marL="0" indent="0">
              <a:buNone/>
            </a:pPr>
            <a:r>
              <a:rPr lang="en-GB" dirty="0" smtClean="0">
                <a:latin typeface="Comic Sans MS" panose="030F0702030302020204" pitchFamily="66" charset="0"/>
              </a:rPr>
              <a:t>We use Talk 4 Writing to teach fiction, non-fiction and poetry units.</a:t>
            </a: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0152" y="2780928"/>
            <a:ext cx="2466975" cy="1847850"/>
          </a:xfrm>
          <a:prstGeom prst="rect">
            <a:avLst/>
          </a:prstGeom>
        </p:spPr>
      </p:pic>
    </p:spTree>
    <p:extLst>
      <p:ext uri="{BB962C8B-B14F-4D97-AF65-F5344CB8AC3E}">
        <p14:creationId xmlns:p14="http://schemas.microsoft.com/office/powerpoint/2010/main" val="144783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1. Imitation – Learn a text together</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Become familiar with the structure and key language features of a text. </a:t>
            </a:r>
            <a:endParaRPr lang="en-GB" dirty="0">
              <a:latin typeface="Comic Sans MS" panose="030F0702030302020204" pitchFamily="66" charset="0"/>
            </a:endParaRPr>
          </a:p>
          <a:p>
            <a:pPr marL="0" indent="0">
              <a:buNone/>
            </a:pPr>
            <a:endParaRPr lang="en-GB" dirty="0">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192" y="3429000"/>
            <a:ext cx="6644375" cy="2088232"/>
          </a:xfrm>
          <a:prstGeom prst="rect">
            <a:avLst/>
          </a:prstGeom>
        </p:spPr>
      </p:pic>
    </p:spTree>
    <p:extLst>
      <p:ext uri="{BB962C8B-B14F-4D97-AF65-F5344CB8AC3E}">
        <p14:creationId xmlns:p14="http://schemas.microsoft.com/office/powerpoint/2010/main" val="321066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1. Imitation – Learn a text together</a:t>
            </a:r>
            <a:endParaRPr lang="en-GB" b="1" dirty="0"/>
          </a:p>
        </p:txBody>
      </p:sp>
      <p:sp>
        <p:nvSpPr>
          <p:cNvPr id="4" name="Content Placeholder 3"/>
          <p:cNvSpPr>
            <a:spLocks noGrp="1"/>
          </p:cNvSpPr>
          <p:nvPr>
            <p:ph sz="half" idx="1"/>
          </p:nvPr>
        </p:nvSpPr>
        <p:spPr/>
        <p:txBody>
          <a:bodyPr>
            <a:normAutofit fontScale="92500"/>
          </a:bodyPr>
          <a:lstStyle/>
          <a:p>
            <a:pPr marL="0" indent="0">
              <a:buNone/>
            </a:pPr>
            <a:r>
              <a:rPr lang="en-GB" dirty="0" smtClean="0"/>
              <a:t>“Once upon a time, a girl’s mother died. Her father decided to get married again to her stepmother. The stepmother hated the girl and gave her no food. The girl had to drive the cattle onto the hillside. One day, she was so hungry that she wished a bird’s egg would crack into her mouth. “</a:t>
            </a:r>
            <a:endParaRPr lang="en-GB"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643239" y="2277641"/>
            <a:ext cx="4038600" cy="3028950"/>
          </a:xfrm>
        </p:spPr>
      </p:pic>
    </p:spTree>
    <p:extLst>
      <p:ext uri="{BB962C8B-B14F-4D97-AF65-F5344CB8AC3E}">
        <p14:creationId xmlns:p14="http://schemas.microsoft.com/office/powerpoint/2010/main" val="31837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Comic Sans MS" panose="030F0702030302020204" pitchFamily="66" charset="0"/>
              </a:rPr>
              <a:t>2. Innovation :  Change one element of the text</a:t>
            </a:r>
            <a:endParaRPr lang="en-GB" dirty="0">
              <a:latin typeface="Comic Sans MS" panose="030F0702030302020204" pitchFamily="66" charset="0"/>
            </a:endParaRPr>
          </a:p>
        </p:txBody>
      </p:sp>
      <p:sp>
        <p:nvSpPr>
          <p:cNvPr id="3" name="Content Placeholder 2"/>
          <p:cNvSpPr>
            <a:spLocks noGrp="1"/>
          </p:cNvSpPr>
          <p:nvPr>
            <p:ph sz="half" idx="1"/>
          </p:nvPr>
        </p:nvSpPr>
        <p:spPr>
          <a:xfrm>
            <a:off x="457200" y="1600201"/>
            <a:ext cx="8363272" cy="4997151"/>
          </a:xfrm>
        </p:spPr>
        <p:txBody>
          <a:bodyPr>
            <a:normAutofit fontScale="85000" lnSpcReduction="10000"/>
          </a:bodyPr>
          <a:lstStyle/>
          <a:p>
            <a:pPr marL="0" indent="0">
              <a:buNone/>
            </a:pPr>
            <a:r>
              <a:rPr lang="en-GB" dirty="0" smtClean="0">
                <a:latin typeface="Comic Sans MS" panose="030F0702030302020204" pitchFamily="66" charset="0"/>
              </a:rPr>
              <a:t>The learnt text is “boxed-up”, and then we look at elements of the story that could be changed:</a:t>
            </a:r>
          </a:p>
          <a:p>
            <a:pPr marL="0" indent="0">
              <a:buNone/>
            </a:pPr>
            <a:endParaRPr lang="en-GB" dirty="0" smtClean="0">
              <a:latin typeface="Comic Sans MS" panose="030F0702030302020204" pitchFamily="66" charset="0"/>
            </a:endParaRPr>
          </a:p>
          <a:p>
            <a:pPr>
              <a:buFont typeface="Wingdings" panose="05000000000000000000" pitchFamily="2" charset="2"/>
              <a:buChar char="ü"/>
            </a:pPr>
            <a:r>
              <a:rPr lang="en-GB" dirty="0" smtClean="0">
                <a:latin typeface="Comic Sans MS" panose="030F0702030302020204" pitchFamily="66" charset="0"/>
              </a:rPr>
              <a:t>What if Cinderella didn’t go the ball?</a:t>
            </a:r>
          </a:p>
          <a:p>
            <a:pPr>
              <a:buFont typeface="Wingdings" panose="05000000000000000000" pitchFamily="2" charset="2"/>
              <a:buChar char="ü"/>
            </a:pPr>
            <a:r>
              <a:rPr lang="en-GB" dirty="0" smtClean="0">
                <a:latin typeface="Comic Sans MS" panose="030F0702030302020204" pitchFamily="66" charset="0"/>
              </a:rPr>
              <a:t>What if the wolf was gentle and kind instead of bad?</a:t>
            </a:r>
          </a:p>
          <a:p>
            <a:pPr>
              <a:buFont typeface="Wingdings" panose="05000000000000000000" pitchFamily="2" charset="2"/>
              <a:buChar char="ü"/>
            </a:pPr>
            <a:r>
              <a:rPr lang="en-GB" dirty="0" smtClean="0">
                <a:latin typeface="Comic Sans MS" panose="030F0702030302020204" pitchFamily="66" charset="0"/>
              </a:rPr>
              <a:t>What if Jack had traded for gold coins instead of beans?</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The children then use these ideas to create a text of their own, keeping most of the original elements but one change. </a:t>
            </a:r>
          </a:p>
          <a:p>
            <a:pPr marL="0" indent="0">
              <a:buNone/>
            </a:pPr>
            <a:r>
              <a:rPr lang="en-GB" dirty="0" smtClean="0">
                <a:latin typeface="Comic Sans MS" panose="030F0702030302020204" pitchFamily="66" charset="0"/>
              </a:rPr>
              <a:t>This develops confidence, and secures understanding of language and structural features. </a:t>
            </a:r>
            <a:endParaRPr lang="en-GB" dirty="0">
              <a:latin typeface="Comic Sans MS" panose="030F0702030302020204" pitchFamily="66" charset="0"/>
            </a:endParaRPr>
          </a:p>
        </p:txBody>
      </p:sp>
    </p:spTree>
    <p:extLst>
      <p:ext uri="{BB962C8B-B14F-4D97-AF65-F5344CB8AC3E}">
        <p14:creationId xmlns:p14="http://schemas.microsoft.com/office/powerpoint/2010/main" val="22235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3. Independent Application</a:t>
            </a:r>
            <a:endParaRPr lang="en-GB" dirty="0">
              <a:latin typeface="Comic Sans MS" panose="030F0702030302020204" pitchFamily="66" charset="0"/>
            </a:endParaRPr>
          </a:p>
        </p:txBody>
      </p:sp>
      <p:sp>
        <p:nvSpPr>
          <p:cNvPr id="3" name="Content Placeholder 2"/>
          <p:cNvSpPr>
            <a:spLocks noGrp="1"/>
          </p:cNvSpPr>
          <p:nvPr>
            <p:ph sz="half" idx="1"/>
          </p:nvPr>
        </p:nvSpPr>
        <p:spPr>
          <a:xfrm>
            <a:off x="457200" y="1600200"/>
            <a:ext cx="8003232" cy="4525963"/>
          </a:xfrm>
        </p:spPr>
        <p:txBody>
          <a:bodyPr/>
          <a:lstStyle/>
          <a:p>
            <a:pPr marL="0" indent="0">
              <a:buNone/>
            </a:pPr>
            <a:r>
              <a:rPr lang="en-GB" dirty="0" smtClean="0">
                <a:latin typeface="Comic Sans MS" panose="030F0702030302020204" pitchFamily="66" charset="0"/>
              </a:rPr>
              <a:t>By now, the children will have the required knowledge and ideas to put together in a text of their own, which follows the same genre but is written independently. It usually takes 2-3 weeks to reach this stage. </a:t>
            </a:r>
            <a:endParaRPr lang="en-GB" dirty="0">
              <a:latin typeface="Comic Sans MS" panose="030F0702030302020204"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87824" y="4077072"/>
            <a:ext cx="3467876" cy="2600907"/>
          </a:xfrm>
          <a:prstGeom prst="rect">
            <a:avLst/>
          </a:prstGeom>
        </p:spPr>
      </p:pic>
    </p:spTree>
    <p:extLst>
      <p:ext uri="{BB962C8B-B14F-4D97-AF65-F5344CB8AC3E}">
        <p14:creationId xmlns:p14="http://schemas.microsoft.com/office/powerpoint/2010/main" val="148932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Marking and Feedback</a:t>
            </a:r>
            <a:endParaRPr lang="en-GB" dirty="0">
              <a:latin typeface="Comic Sans MS" panose="030F0702030302020204" pitchFamily="66" charset="0"/>
            </a:endParaRPr>
          </a:p>
        </p:txBody>
      </p:sp>
      <p:sp>
        <p:nvSpPr>
          <p:cNvPr id="3" name="Content Placeholder 2"/>
          <p:cNvSpPr>
            <a:spLocks noGrp="1"/>
          </p:cNvSpPr>
          <p:nvPr>
            <p:ph sz="half" idx="1"/>
          </p:nvPr>
        </p:nvSpPr>
        <p:spPr>
          <a:xfrm>
            <a:off x="457200" y="1600200"/>
            <a:ext cx="8003232" cy="4525963"/>
          </a:xfrm>
        </p:spPr>
        <p:txBody>
          <a:bodyPr/>
          <a:lstStyle/>
          <a:p>
            <a:pPr marL="0" indent="0">
              <a:buNone/>
            </a:pPr>
            <a:r>
              <a:rPr lang="en-GB" dirty="0" smtClean="0">
                <a:latin typeface="Comic Sans MS" panose="030F0702030302020204" pitchFamily="66" charset="0"/>
              </a:rPr>
              <a:t>In UKS2 we are </a:t>
            </a:r>
            <a:r>
              <a:rPr lang="en-GB" dirty="0">
                <a:latin typeface="Comic Sans MS" panose="030F0702030302020204" pitchFamily="66" charset="0"/>
              </a:rPr>
              <a:t>u</a:t>
            </a:r>
            <a:r>
              <a:rPr lang="en-GB" dirty="0" smtClean="0">
                <a:latin typeface="Comic Sans MS" panose="030F0702030302020204" pitchFamily="66" charset="0"/>
              </a:rPr>
              <a:t>sing a number of strategies to get children involved in the learning process for writing, and to familiarise them with their own next steps for learning. </a:t>
            </a:r>
          </a:p>
          <a:p>
            <a:pPr>
              <a:buFont typeface="Wingdings" panose="05000000000000000000" pitchFamily="2" charset="2"/>
              <a:buChar char="ü"/>
            </a:pPr>
            <a:r>
              <a:rPr lang="en-GB" dirty="0" err="1" smtClean="0">
                <a:latin typeface="Comic Sans MS" panose="030F0702030302020204" pitchFamily="66" charset="0"/>
              </a:rPr>
              <a:t>AfL</a:t>
            </a:r>
            <a:r>
              <a:rPr lang="en-GB" dirty="0" smtClean="0">
                <a:latin typeface="Comic Sans MS" panose="030F0702030302020204" pitchFamily="66" charset="0"/>
              </a:rPr>
              <a:t> strategies: success criteria, self and peer assessment using purple pens</a:t>
            </a:r>
          </a:p>
          <a:p>
            <a:pPr>
              <a:buFont typeface="Wingdings" panose="05000000000000000000" pitchFamily="2" charset="2"/>
              <a:buChar char="ü"/>
            </a:pPr>
            <a:r>
              <a:rPr lang="en-GB" dirty="0" smtClean="0">
                <a:latin typeface="Comic Sans MS" panose="030F0702030302020204" pitchFamily="66" charset="0"/>
              </a:rPr>
              <a:t>Detailed marking and guidance </a:t>
            </a:r>
          </a:p>
          <a:p>
            <a:pPr>
              <a:buFont typeface="Wingdings" panose="05000000000000000000" pitchFamily="2" charset="2"/>
              <a:buChar char="ü"/>
            </a:pPr>
            <a:r>
              <a:rPr lang="en-GB" dirty="0" smtClean="0">
                <a:latin typeface="Comic Sans MS" panose="030F0702030302020204" pitchFamily="66" charset="0"/>
              </a:rPr>
              <a:t>Child-friendly target sheets in books </a:t>
            </a:r>
            <a:endParaRPr lang="en-GB" dirty="0">
              <a:latin typeface="Comic Sans MS" panose="030F0702030302020204" pitchFamily="66" charset="0"/>
            </a:endParaRPr>
          </a:p>
        </p:txBody>
      </p:sp>
    </p:spTree>
    <p:extLst>
      <p:ext uri="{BB962C8B-B14F-4D97-AF65-F5344CB8AC3E}">
        <p14:creationId xmlns:p14="http://schemas.microsoft.com/office/powerpoint/2010/main" val="299996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Marking and Feedback</a:t>
            </a:r>
            <a:endParaRPr lang="en-GB" dirty="0"/>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292080" y="1514938"/>
            <a:ext cx="3606552" cy="3858277"/>
          </a:xfrm>
        </p:spPr>
      </p:pic>
      <p:pic>
        <p:nvPicPr>
          <p:cNvPr id="10" name="Content Placeholder 9"/>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899592" y="1575502"/>
            <a:ext cx="3678560" cy="3869722"/>
          </a:xfrm>
        </p:spPr>
      </p:pic>
      <p:sp>
        <p:nvSpPr>
          <p:cNvPr id="11" name="TextBox 10"/>
          <p:cNvSpPr txBox="1"/>
          <p:nvPr/>
        </p:nvSpPr>
        <p:spPr>
          <a:xfrm>
            <a:off x="693377" y="5517232"/>
            <a:ext cx="3744416" cy="1200329"/>
          </a:xfrm>
          <a:prstGeom prst="rect">
            <a:avLst/>
          </a:prstGeom>
          <a:noFill/>
        </p:spPr>
        <p:txBody>
          <a:bodyPr wrap="square" rtlCol="0">
            <a:spAutoFit/>
          </a:bodyPr>
          <a:lstStyle/>
          <a:p>
            <a:r>
              <a:rPr lang="en-GB" sz="3600" dirty="0" smtClean="0">
                <a:latin typeface="Comic Sans MS" panose="030F0702030302020204" pitchFamily="66" charset="0"/>
              </a:rPr>
              <a:t>Well done, you have…</a:t>
            </a:r>
            <a:endParaRPr lang="en-GB" sz="3600" dirty="0">
              <a:latin typeface="Comic Sans MS" panose="030F0702030302020204" pitchFamily="66" charset="0"/>
            </a:endParaRPr>
          </a:p>
        </p:txBody>
      </p:sp>
      <p:sp>
        <p:nvSpPr>
          <p:cNvPr id="12" name="TextBox 11"/>
          <p:cNvSpPr txBox="1"/>
          <p:nvPr/>
        </p:nvSpPr>
        <p:spPr>
          <a:xfrm>
            <a:off x="5076056" y="5517231"/>
            <a:ext cx="3744416" cy="1200329"/>
          </a:xfrm>
          <a:prstGeom prst="rect">
            <a:avLst/>
          </a:prstGeom>
          <a:noFill/>
        </p:spPr>
        <p:txBody>
          <a:bodyPr wrap="square" rtlCol="0">
            <a:spAutoFit/>
          </a:bodyPr>
          <a:lstStyle/>
          <a:p>
            <a:r>
              <a:rPr lang="en-GB" sz="3600" dirty="0" smtClean="0">
                <a:latin typeface="Comic Sans MS" panose="030F0702030302020204" pitchFamily="66" charset="0"/>
              </a:rPr>
              <a:t>What’s wrong with this?</a:t>
            </a:r>
            <a:endParaRPr lang="en-GB" sz="3600" dirty="0">
              <a:latin typeface="Comic Sans MS" panose="030F0702030302020204" pitchFamily="66" charset="0"/>
            </a:endParaRPr>
          </a:p>
        </p:txBody>
      </p:sp>
    </p:spTree>
    <p:extLst>
      <p:ext uri="{BB962C8B-B14F-4D97-AF65-F5344CB8AC3E}">
        <p14:creationId xmlns:p14="http://schemas.microsoft.com/office/powerpoint/2010/main" val="151750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TotalTime>
  <Words>448</Words>
  <Application>Microsoft Office PowerPoint</Application>
  <PresentationFormat>On-screen Show (4:3)</PresentationFormat>
  <Paragraphs>43</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Upper Key Stage 2: Writing </vt:lpstr>
      <vt:lpstr>A Key Priority…</vt:lpstr>
      <vt:lpstr>Talk 4 Writing</vt:lpstr>
      <vt:lpstr>1. Imitation – Learn a text together</vt:lpstr>
      <vt:lpstr>1. Imitation – Learn a text together</vt:lpstr>
      <vt:lpstr>2. Innovation :  Change one element of the text</vt:lpstr>
      <vt:lpstr>3. Independent Application</vt:lpstr>
      <vt:lpstr>Marking and Feedback</vt:lpstr>
      <vt:lpstr>Marking and Feedback</vt:lpstr>
      <vt:lpstr>Marking and 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Upper Key Stage 2: Writing</dc:title>
  <dc:creator>RMBC</dc:creator>
  <cp:lastModifiedBy>RMBC</cp:lastModifiedBy>
  <cp:revision>4</cp:revision>
  <dcterms:created xsi:type="dcterms:W3CDTF">2015-09-11T08:58:20Z</dcterms:created>
  <dcterms:modified xsi:type="dcterms:W3CDTF">2015-10-02T07:15:15Z</dcterms:modified>
</cp:coreProperties>
</file>